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3" r:id="rId4"/>
    <p:sldId id="260" r:id="rId5"/>
    <p:sldId id="264" r:id="rId6"/>
    <p:sldId id="265" r:id="rId7"/>
    <p:sldId id="261" r:id="rId8"/>
    <p:sldId id="271" r:id="rId9"/>
    <p:sldId id="272" r:id="rId10"/>
    <p:sldId id="273" r:id="rId11"/>
    <p:sldId id="275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4" r:id="rId23"/>
    <p:sldId id="282" r:id="rId24"/>
    <p:sldId id="29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473" autoAdjust="0"/>
  </p:normalViewPr>
  <p:slideViewPr>
    <p:cSldViewPr>
      <p:cViewPr>
        <p:scale>
          <a:sx n="100" d="100"/>
          <a:sy n="100" d="100"/>
        </p:scale>
        <p:origin x="-2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928670"/>
            <a:ext cx="8458200" cy="338437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«Особенности </a:t>
            </a:r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проектирования </a:t>
            </a:r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развивающей предметно-пространственной </a:t>
            </a:r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среды</a:t>
            </a:r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 соответствии с ФГОС ДО»</a:t>
            </a:r>
            <a:endParaRPr lang="ru-RU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45224"/>
            <a:ext cx="8458200" cy="864096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Воспитатель Ткачёва Е.А.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4290"/>
            <a:ext cx="8686800" cy="5865835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	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Уголки, которые есть у нас в старшей группе по направлениям развития ребенка</a:t>
            </a:r>
            <a:endParaRPr lang="ru-RU" sz="1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admin\Desktop\для фотошопа\детки клиперы\sm_f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643438" y="1214422"/>
            <a:ext cx="3143272" cy="5072098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5720" y="1071546"/>
            <a:ext cx="7929618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Социально-коммуникативное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Речевое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Художественно-эстетическое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Физическое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Уголок безопасности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Уголок труда, уголок дежурств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Уголок игровой активности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Уголок «Мы познаём мир»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Уголок математического развития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Уголок экспериментирования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Уголок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«Здравствуй,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книжка!»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Уголок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 или творчества «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Умелые руки»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Уголок музыкально-театрализованной деятельности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Спортивный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уголок «Будь здоров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09939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	О</a:t>
            </a:r>
            <a:r>
              <a:rPr lang="ru-RU" dirty="0" smtClean="0">
                <a:solidFill>
                  <a:schemeClr val="tx1"/>
                </a:solidFill>
              </a:rPr>
              <a:t>рганизация развивающей предметно-пространственной среды в ДОУ с учетом ФГОС строится таким образом, чтобы дать возможность наиболее эффективно развивать индивидуальность каждого ребёнка с учётом его склонностей, интересов, уровня активности.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C:\Users\admin\Desktop\для фотошопа\картинки\детки\dc4oMEGr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301208"/>
            <a:ext cx="2977734" cy="1226826"/>
          </a:xfrm>
          <a:prstGeom prst="rect">
            <a:avLst/>
          </a:prstGeom>
          <a:noFill/>
        </p:spPr>
      </p:pic>
      <p:pic>
        <p:nvPicPr>
          <p:cNvPr id="5122" name="Picture 2" descr="C:\Users\admin\Desktop\для фотошопа\картинки\детки\карапузы 2323232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437112"/>
            <a:ext cx="2304256" cy="1720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0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85728"/>
            <a:ext cx="45206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Уголок безопасности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2227" name="Picture 3" descr="D:\Рабочий стол\РМО 06.02.20г\IMG_20200204_0801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3670112" cy="4893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642918"/>
            <a:ext cx="66287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Уголок труда, уголок дежурств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3250" name="Picture 2" descr="D:\Рабочий стол\РМО 06.02.20г\IMG_20200204_0802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285860"/>
            <a:ext cx="3634978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Уголок игровой активности </a:t>
            </a:r>
            <a:r>
              <a:rPr lang="ru-RU" sz="4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54274" name="Picture 2" descr="D:\Рабочий стол\РМО 06.02.20г\IMG_20200204_0741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788" y="1285860"/>
            <a:ext cx="6894004" cy="5170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0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Уголок «Мы познаём мир» </a:t>
            </a:r>
            <a:r>
              <a:rPr lang="ru-RU" sz="40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5298" name="Picture 2" descr="D:\Рабочий стол\РМО 06.02.20г\IMG_20200204_0745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142983"/>
            <a:ext cx="3929090" cy="5238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0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Уголок математического развития</a:t>
            </a:r>
            <a:r>
              <a:rPr lang="ru-RU" sz="40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6322" name="Picture 2" descr="D:\Рабочий стол\РМО 06.02.20г\IMG_20200204_0738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143116"/>
            <a:ext cx="5793869" cy="4500594"/>
          </a:xfrm>
          <a:prstGeom prst="rect">
            <a:avLst/>
          </a:prstGeom>
          <a:noFill/>
        </p:spPr>
      </p:pic>
      <p:pic>
        <p:nvPicPr>
          <p:cNvPr id="56323" name="Picture 3" descr="C:\Users\User\Pictures\изображение_viber_2020-02-05_20-46-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57232"/>
            <a:ext cx="2786082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0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Уголок экспериментирования</a:t>
            </a:r>
            <a:r>
              <a:rPr lang="ru-RU" sz="40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7346" name="Picture 2" descr="D:\Рабочий стол\РМО 06.02.20г\IMG_20200204_0736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3616532" cy="4822043"/>
          </a:xfrm>
          <a:prstGeom prst="rect">
            <a:avLst/>
          </a:prstGeom>
          <a:noFill/>
        </p:spPr>
      </p:pic>
      <p:pic>
        <p:nvPicPr>
          <p:cNvPr id="7" name="Рисунок 6" descr="D:\Рабочий стол\РМО 06.02.20г\IMG_20200204_0734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85926"/>
            <a:ext cx="2943219" cy="432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0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Уголок «Здравствуй, книжка!»</a:t>
            </a: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https://34-doutuapse.ru/images/a/a1.JPG"/>
          <p:cNvPicPr>
            <a:picLocks noGrp="1"/>
          </p:cNvPicPr>
          <p:nvPr>
            <p:ph idx="1"/>
          </p:nvPr>
        </p:nvPicPr>
        <p:blipFill>
          <a:blip r:embed="rId2" cstate="print"/>
          <a:srcRect r="7631"/>
          <a:stretch>
            <a:fillRect/>
          </a:stretch>
        </p:blipFill>
        <p:spPr bwMode="auto">
          <a:xfrm>
            <a:off x="2214546" y="1071546"/>
            <a:ext cx="3357586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239000" cy="1143000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  <a:tabLst>
                <a:tab pos="457200" algn="l"/>
              </a:tabLst>
            </a:pP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800" b="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42852"/>
            <a:ext cx="67866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Уголок ИЗО или творчества «Умелые руки»</a:t>
            </a:r>
          </a:p>
        </p:txBody>
      </p:sp>
      <p:pic>
        <p:nvPicPr>
          <p:cNvPr id="58370" name="Picture 2" descr="D:\Рабочий стол\РМО 06.02.20г\IMG_20200204_0754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552"/>
          <a:stretch>
            <a:fillRect/>
          </a:stretch>
        </p:blipFill>
        <p:spPr bwMode="auto">
          <a:xfrm>
            <a:off x="2214546" y="1500174"/>
            <a:ext cx="3643338" cy="4884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Китайская</a:t>
            </a:r>
            <a:r>
              <a:rPr lang="ru-RU" dirty="0" smtClean="0"/>
              <a:t> </a:t>
            </a:r>
            <a:r>
              <a:rPr lang="ru-RU" b="1" dirty="0" smtClean="0"/>
              <a:t>мудрость</a:t>
            </a:r>
            <a:r>
              <a:rPr lang="ru-RU" dirty="0" smtClean="0"/>
              <a:t> </a:t>
            </a:r>
            <a:r>
              <a:rPr lang="ru-RU" b="1" dirty="0" smtClean="0"/>
              <a:t>гласит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Расскажи мне и я забуду.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Покажи мне и я запомню.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Дай мне действовать самому, и я пойму.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C:\Users\admin\Desktop\для фотошопа\рябинушка\73f397a438b6b2c01fc39f57fac65c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44353"/>
            <a:ext cx="9144000" cy="1613647"/>
          </a:xfrm>
          <a:prstGeom prst="rect">
            <a:avLst/>
          </a:prstGeom>
          <a:noFill/>
        </p:spPr>
      </p:pic>
      <p:pic>
        <p:nvPicPr>
          <p:cNvPr id="1027" name="Picture 3" descr="C:\Users\admin\Desktop\для фотошопа\детки клиперы\1506021639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501008"/>
            <a:ext cx="5980749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Уголок музыкально-театрализованной деятельности</a:t>
            </a:r>
            <a:endParaRPr lang="ru-RU" dirty="0"/>
          </a:p>
        </p:txBody>
      </p:sp>
      <p:pic>
        <p:nvPicPr>
          <p:cNvPr id="59394" name="Picture 2" descr="D:\Рабочий стол\РМО 06.02.20г\IMG_20200204_0725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211" y="1609725"/>
            <a:ext cx="3634978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Спортивный уголок «Будь здоров</a:t>
            </a:r>
            <a:r>
              <a:rPr lang="ru-RU" sz="3200" b="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!»</a:t>
            </a:r>
            <a:endParaRPr lang="ru-RU" dirty="0"/>
          </a:p>
        </p:txBody>
      </p:sp>
      <p:pic>
        <p:nvPicPr>
          <p:cNvPr id="4" name="Picture 5" descr="https://www.maam.ru/upload/blogs/detsad-260966-14823413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3778" b="4910"/>
          <a:stretch>
            <a:fillRect/>
          </a:stretch>
        </p:blipFill>
        <p:spPr bwMode="auto">
          <a:xfrm>
            <a:off x="1454440" y="1609725"/>
            <a:ext cx="5046386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Рабочий стол\РМО 06.02.20г\IMG_20200204_072629.jpg"/>
          <p:cNvPicPr/>
          <p:nvPr/>
        </p:nvPicPr>
        <p:blipFill>
          <a:blip r:embed="rId2" cstate="print"/>
          <a:srcRect t="5127" r="15339"/>
          <a:stretch>
            <a:fillRect/>
          </a:stretch>
        </p:blipFill>
        <p:spPr bwMode="auto">
          <a:xfrm>
            <a:off x="2214546" y="142852"/>
            <a:ext cx="2643206" cy="264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Рабочий стол\РМО 06.02.20г\IMG_20200204_0728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571744"/>
            <a:ext cx="2619369" cy="401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Рабочий стол\РМО 06.02.20г\IMG_20200204_073139.jpg"/>
          <p:cNvPicPr/>
          <p:nvPr/>
        </p:nvPicPr>
        <p:blipFill>
          <a:blip r:embed="rId4" cstate="print"/>
          <a:srcRect l="13602" t="12968" r="17050"/>
          <a:stretch>
            <a:fillRect/>
          </a:stretch>
        </p:blipFill>
        <p:spPr bwMode="auto">
          <a:xfrm>
            <a:off x="500034" y="2928934"/>
            <a:ext cx="2733670" cy="330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54461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		Насыщенная развивающая предметно-пространственная и образовательная среда становится основой для организации увлекательной, содержательной жизни и разностороннего развития каждого ребенка. 	Развивающая предметно-пространственная среда является основным средством формирования личности ребенка и является источником его знаний и социального опыта.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admin\Desktop\для фотошопа\картинки\детки\1464902864_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865404"/>
            <a:ext cx="1656184" cy="1992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428868"/>
            <a:ext cx="7632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12088" cy="155679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развивающая предметно-пространственная среда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517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– это часть образовательной среды, представленная специально организованным пространством (помещениями, участком и т. п.), материалами, оборудованием, инвентарём, для развития детей дошкольного возраста в соответствии с особенностями каждого возрастного этапа, охраны и укрепления здоровья, учёта особенностей и коррекции недостатков их развития.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Надежде Сергеевне\FGOS-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571876"/>
            <a:ext cx="3796765" cy="2851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admin\Desktop\61048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569699"/>
            <a:ext cx="2357454" cy="3788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8758238" cy="4041660"/>
          </a:xfr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10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Опирается на нормативную базу:</a:t>
            </a:r>
            <a:r>
              <a:rPr lang="ru-RU" sz="16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16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6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Концепция содержания непрерывного образования </a:t>
            </a:r>
            <a:br>
              <a:rPr lang="ru-RU" sz="16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Утверждена Федеральным координационным советом по общему образованию Министерства образования РФ 17.06.2003</a:t>
            </a:r>
            <a:br>
              <a:rPr lang="ru-RU" sz="16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1600" b="0" cap="none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СанПиН</a:t>
            </a:r>
            <a:r>
              <a:rPr lang="ru-RU" sz="16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2.4.1.3049-13 "Санитарно-эпидемиологические требования к устройству, содержанию и организации режима работы дошкольных образовательных организаций» от 15.05.2013</a:t>
            </a:r>
            <a:br>
              <a:rPr lang="ru-RU" sz="16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Психолого-педагогические требования </a:t>
            </a:r>
            <a:r>
              <a:rPr lang="ru-RU" sz="1600" b="0" cap="none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6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России</a:t>
            </a:r>
            <a:br>
              <a:rPr lang="ru-RU" sz="16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Письмо </a:t>
            </a:r>
            <a:r>
              <a:rPr lang="ru-RU" sz="1600" b="0" cap="none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6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России №61/1912 от 17.05.1995 Методические указания «О психолого-педагогической ценности игр и игрушек»</a:t>
            </a:r>
            <a:br>
              <a:rPr lang="ru-RU" sz="16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Требования безопасности</a:t>
            </a:r>
            <a:br>
              <a:rPr lang="ru-RU" sz="16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ГОСТ 25779-90 «Игрушки. Общие требования безопасности и методы контроля» (с изменениями)</a:t>
            </a:r>
            <a:br>
              <a:rPr lang="ru-RU" sz="16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ГОСТ Р 51555-99 «Игрушки. Общие требования безопасности и методы испытаний. Механические и физические свойства»</a:t>
            </a:r>
            <a:br>
              <a:rPr lang="ru-RU" sz="16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ФГОС ДО</a:t>
            </a:r>
            <a:br>
              <a:rPr lang="ru-RU" sz="16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ФЗ №1155 от 17.10.2013</a:t>
            </a:r>
            <a:br>
              <a:rPr lang="ru-RU" sz="16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Закон «Об образовании» №273-ФЗ от 29.12.2012 </a:t>
            </a:r>
            <a:br>
              <a:rPr lang="ru-RU" sz="16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ФЗ №185 от 02.07.2013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для фотошопа\картинки\детки\dc4oMEGr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3680" y="5671308"/>
            <a:ext cx="2880320" cy="11866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628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Развивающая предметно-пространственная среда  должна обеспечивать: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5373216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реализацию различных образовательных программ используемых в педагогическом процессе;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в случае организации инклюзивного образования необходимые для него условия;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учёт национально-культурных,  климатических условий, в  которых осуществляется  образовательная деятельность; 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</a:rPr>
              <a:t>	учёт возрастных особенностей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</a:rPr>
              <a:t>	 детей.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admin\Desktop\для фотошопа\картинки\детки\1464902883_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566952"/>
            <a:ext cx="1872208" cy="202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20688"/>
            <a:ext cx="8686800" cy="165618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Развивающая предметно-пространственная среда группы должна быть: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32856"/>
            <a:ext cx="8686800" cy="4104456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содержательно насыщенной;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трансформируемой;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полифункциональной;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вариативной;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доступной;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безопасной.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1029" name="Picture 5" descr="C:\Users\admin\Desktop\для фотошопа\картинки\детки\dc4oMEGr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653136"/>
            <a:ext cx="4762500" cy="1962150"/>
          </a:xfrm>
          <a:prstGeom prst="rect">
            <a:avLst/>
          </a:prstGeom>
          <a:noFill/>
        </p:spPr>
      </p:pic>
      <p:pic>
        <p:nvPicPr>
          <p:cNvPr id="1027" name="Picture 3" descr="C:\Users\admin\Desktop\для фотошопа\картинки\детки\карапузы 2323232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149080"/>
            <a:ext cx="2592288" cy="1935273"/>
          </a:xfrm>
          <a:prstGeom prst="rect">
            <a:avLst/>
          </a:prstGeom>
          <a:noFill/>
        </p:spPr>
      </p:pic>
      <p:pic>
        <p:nvPicPr>
          <p:cNvPr id="1030" name="Picture 6" descr="C:\Users\admin\Desktop\для фотошопа\картинки игрушки\пирамид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4005064"/>
            <a:ext cx="792088" cy="1341843"/>
          </a:xfrm>
          <a:prstGeom prst="rect">
            <a:avLst/>
          </a:prstGeom>
          <a:noFill/>
        </p:spPr>
      </p:pic>
      <p:pic>
        <p:nvPicPr>
          <p:cNvPr id="1031" name="Picture 7" descr="C:\Users\admin\Desktop\для фотошопа\картинки игрушки\0_cf02e_7e0b20fa_XX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653136"/>
            <a:ext cx="968450" cy="1073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для фотошопа\картинки\детки\полови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629119">
            <a:off x="2948208" y="4214488"/>
            <a:ext cx="3254042" cy="3476541"/>
          </a:xfrm>
          <a:prstGeom prst="rect">
            <a:avLst/>
          </a:prstGeom>
          <a:noFill/>
        </p:spPr>
      </p:pic>
      <p:pic>
        <p:nvPicPr>
          <p:cNvPr id="2051" name="Picture 3" descr="C:\Users\admin\Desktop\для фотошопа\картинки\детки\1464902769_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5157192"/>
            <a:ext cx="3312368" cy="147395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4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1"/>
                </a:solidFill>
              </a:rPr>
              <a:t>В центре  развивающей предметно-пространственной среды стоит </a:t>
            </a:r>
            <a:r>
              <a:rPr lang="ru-RU" b="1" dirty="0" smtClean="0">
                <a:solidFill>
                  <a:srgbClr val="FF0000"/>
                </a:solidFill>
              </a:rPr>
              <a:t>ребёнок</a:t>
            </a:r>
            <a:r>
              <a:rPr lang="ru-RU" dirty="0" smtClean="0">
                <a:solidFill>
                  <a:schemeClr val="tx1"/>
                </a:solidFill>
              </a:rPr>
              <a:t> с его запросами и интересами, а образовательное учреждение (педагогический коллектив) предлагает качественные образовательные услуги, нацеленные на развитие  самобытности, уникальности и индивидуальности, каждой личности.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3" name="Picture 5" descr="C:\Users\admin\Desktop\для фотошопа\картинки\детки\куби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661248"/>
            <a:ext cx="1008112" cy="977869"/>
          </a:xfrm>
          <a:prstGeom prst="rect">
            <a:avLst/>
          </a:prstGeom>
          <a:noFill/>
        </p:spPr>
      </p:pic>
      <p:pic>
        <p:nvPicPr>
          <p:cNvPr id="2050" name="Picture 2" descr="C:\Users\admin\Desktop\для фотошопа\картинки\детки\1464902819_2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4005064"/>
            <a:ext cx="1080120" cy="1897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для фотошопа\картинки\детки\dc4oMEGr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509120"/>
            <a:ext cx="5068524" cy="208823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686800" cy="576064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>
                <a:solidFill>
                  <a:schemeClr val="tx1"/>
                </a:solidFill>
              </a:rPr>
              <a:t>При организации развивающей предметно – пространственной  среды важнейшим условием является учет возрастных особенностей и потребностей детей, которые имеют свои отличительные признаки.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admin\Desktop\для фотошопа\картинки\детки\1464902842_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284984"/>
            <a:ext cx="4608512" cy="3044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dmin\Desktop\для фотошопа\картинки\детки\dc4oMEGr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5478261"/>
            <a:ext cx="3348880" cy="13797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201622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Не менее важным условием является многофункциональность РППС.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60848"/>
            <a:ext cx="8686800" cy="401927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1"/>
                </a:solidFill>
              </a:rPr>
              <a:t>Во всех возрастных группах должно быть уютное место для игры и отдыха детей. При этом содержание развивающей предметно-пространственной среды должно периодически обогащаться с ориентацией на поддержание интереса ребенка к предметно-развивающей среде.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admin\Desktop\для фотошопа\картинки\детки\1464902775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941168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1508</TotalTime>
  <Words>207</Words>
  <Application>Microsoft Office PowerPoint</Application>
  <PresentationFormat>Экран (4:3)</PresentationFormat>
  <Paragraphs>58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Изящная</vt:lpstr>
      <vt:lpstr>«Особенности проектирования развивающей предметно-пространственной среды в соответствии с ФГОС ДО»</vt:lpstr>
      <vt:lpstr>Китайская мудрость гласит:</vt:lpstr>
      <vt:lpstr>развивающая предметно-пространственная среда</vt:lpstr>
      <vt:lpstr>                       Опирается на нормативную базу:   Концепция содержания непрерывного образования   Утверждена Федеральным координационным советом по общему образованию Министерства образования РФ 17.06.2003  СанПиН 2.4.1.3049-13 "Санитарно-эпидемиологические требования к устройству, содержанию и организации режима работы дошкольных образовательных организаций» от 15.05.2013  Психолого-педагогические требования Минобрнауки России  Письмо Минобрнауки России №61/1912 от 17.05.1995 Методические указания «О психолого-педагогической ценности игр и игрушек»  Требования безопасности  ГОСТ 25779-90 «Игрушки. Общие требования безопасности и методы контроля» (с изменениями)  ГОСТ Р 51555-99 «Игрушки. Общие требования безопасности и методы испытаний. Механические и физические свойства»  ФГОС ДО  ФЗ №1155 от 17.10.2013  Закон «Об образовании» №273-ФЗ от 29.12.2012   ФЗ №185 от 02.07.2013 </vt:lpstr>
      <vt:lpstr>Развивающая предметно-пространственная среда  должна обеспечивать:</vt:lpstr>
      <vt:lpstr>Развивающая предметно-пространственная среда группы должна быть:  </vt:lpstr>
      <vt:lpstr>Слайд 7</vt:lpstr>
      <vt:lpstr>Слайд 8</vt:lpstr>
      <vt:lpstr>Не менее важным условием является многофункциональность РППС. </vt:lpstr>
      <vt:lpstr>Слайд 10</vt:lpstr>
      <vt:lpstr>Слайд 11</vt:lpstr>
      <vt:lpstr> </vt:lpstr>
      <vt:lpstr>Слайд 13</vt:lpstr>
      <vt:lpstr> Уголок игровой активности  </vt:lpstr>
      <vt:lpstr>Уголок «Мы познаём мир»  </vt:lpstr>
      <vt:lpstr>Уголок математического развития </vt:lpstr>
      <vt:lpstr>Уголок экспериментирования </vt:lpstr>
      <vt:lpstr>Уголок «Здравствуй, книжка!» </vt:lpstr>
      <vt:lpstr>   </vt:lpstr>
      <vt:lpstr>Уголок музыкально-театрализованной деятельности</vt:lpstr>
      <vt:lpstr>Спортивный уголок «Будь здоров!»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136</cp:revision>
  <dcterms:created xsi:type="dcterms:W3CDTF">2018-01-15T09:01:52Z</dcterms:created>
  <dcterms:modified xsi:type="dcterms:W3CDTF">2020-12-29T11:56:05Z</dcterms:modified>
</cp:coreProperties>
</file>